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handoutMasterIdLst>
    <p:handoutMasterId r:id="rId9"/>
  </p:handoutMasterIdLst>
  <p:sldIdLst>
    <p:sldId id="256" r:id="rId2"/>
    <p:sldId id="258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B149"/>
    <a:srgbClr val="E4E4E4"/>
    <a:srgbClr val="DAC4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1" autoAdjust="0"/>
    <p:restoredTop sz="94660"/>
  </p:normalViewPr>
  <p:slideViewPr>
    <p:cSldViewPr snapToGrid="0">
      <p:cViewPr varScale="1">
        <p:scale>
          <a:sx n="83" d="100"/>
          <a:sy n="83" d="100"/>
        </p:scale>
        <p:origin x="8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245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ke\OneDrive\Documents\WGU\Semester%201%20Courses\Influential%20Communication%20D246\AudioPop%20Datase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9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0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1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</c:pivotFmt>
      <c:pivotFmt>
        <c:idx val="35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0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1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2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3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4"/>
        <c:spPr>
          <a:solidFill>
            <a:srgbClr val="77B149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chemeClr val="accent5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v>Software Update</c:v>
          </c:tx>
          <c:spPr>
            <a:solidFill>
              <a:srgbClr val="77B149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4">
                <c:v>1507</c:v>
              </c:pt>
              <c:pt idx="8">
                <c:v>1507</c:v>
              </c:pt>
              <c:pt idx="10">
                <c:v>1507</c:v>
              </c:pt>
              <c:pt idx="11">
                <c:v>165</c:v>
              </c:pt>
            </c:numLit>
          </c:val>
          <c:extLst>
            <c:ext xmlns:c16="http://schemas.microsoft.com/office/drawing/2014/chart" uri="{C3380CC4-5D6E-409C-BE32-E72D297353CC}">
              <c16:uniqueId val="{00000000-7785-4F07-9FDF-991B91CC5A80}"/>
            </c:ext>
          </c:extLst>
        </c:ser>
        <c:ser>
          <c:idx val="1"/>
          <c:order val="1"/>
          <c:tx>
            <c:v>Software Crash</c:v>
          </c:tx>
          <c:spPr>
            <a:solidFill>
              <a:srgbClr val="77B149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0">
                <c:v>1507</c:v>
              </c:pt>
              <c:pt idx="6">
                <c:v>180</c:v>
              </c:pt>
              <c:pt idx="9">
                <c:v>180</c:v>
              </c:pt>
              <c:pt idx="10">
                <c:v>165</c:v>
              </c:pt>
              <c:pt idx="11">
                <c:v>165</c:v>
              </c:pt>
            </c:numLit>
          </c:val>
          <c:extLst>
            <c:ext xmlns:c16="http://schemas.microsoft.com/office/drawing/2014/chart" uri="{C3380CC4-5D6E-409C-BE32-E72D297353CC}">
              <c16:uniqueId val="{00000001-7785-4F07-9FDF-991B91CC5A80}"/>
            </c:ext>
          </c:extLst>
        </c:ser>
        <c:ser>
          <c:idx val="2"/>
          <c:order val="2"/>
          <c:tx>
            <c:v>Software Configuration Error</c:v>
          </c:tx>
          <c:spPr>
            <a:solidFill>
              <a:srgbClr val="77B149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3">
                <c:v>180</c:v>
              </c:pt>
              <c:pt idx="7">
                <c:v>150</c:v>
              </c:pt>
              <c:pt idx="10">
                <c:v>180</c:v>
              </c:pt>
              <c:pt idx="11">
                <c:v>165</c:v>
              </c:pt>
            </c:numLit>
          </c:val>
          <c:extLst>
            <c:ext xmlns:c16="http://schemas.microsoft.com/office/drawing/2014/chart" uri="{C3380CC4-5D6E-409C-BE32-E72D297353CC}">
              <c16:uniqueId val="{00000002-7785-4F07-9FDF-991B91CC5A80}"/>
            </c:ext>
          </c:extLst>
        </c:ser>
        <c:ser>
          <c:idx val="3"/>
          <c:order val="3"/>
          <c:tx>
            <c:v>Software Bug</c:v>
          </c:tx>
          <c:spPr>
            <a:solidFill>
              <a:srgbClr val="77B149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2">
                <c:v>1507</c:v>
              </c:pt>
              <c:pt idx="7">
                <c:v>210</c:v>
              </c:pt>
              <c:pt idx="9">
                <c:v>225</c:v>
              </c:pt>
              <c:pt idx="11">
                <c:v>180</c:v>
              </c:pt>
            </c:numLit>
          </c:val>
          <c:extLst>
            <c:ext xmlns:c16="http://schemas.microsoft.com/office/drawing/2014/chart" uri="{C3380CC4-5D6E-409C-BE32-E72D297353CC}">
              <c16:uniqueId val="{00000003-7785-4F07-9FDF-991B91CC5A80}"/>
            </c:ext>
          </c:extLst>
        </c:ser>
        <c:ser>
          <c:idx val="4"/>
          <c:order val="4"/>
          <c:tx>
            <c:v>Network Issue</c:v>
          </c:tx>
          <c:spPr>
            <a:solidFill>
              <a:srgbClr val="DAC4DB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1">
                <c:v>180</c:v>
              </c:pt>
              <c:pt idx="6">
                <c:v>1507</c:v>
              </c:pt>
              <c:pt idx="9">
                <c:v>180</c:v>
              </c:pt>
              <c:pt idx="10">
                <c:v>165</c:v>
              </c:pt>
              <c:pt idx="11">
                <c:v>165</c:v>
              </c:pt>
            </c:numLit>
          </c:val>
          <c:extLst>
            <c:ext xmlns:c16="http://schemas.microsoft.com/office/drawing/2014/chart" uri="{C3380CC4-5D6E-409C-BE32-E72D297353CC}">
              <c16:uniqueId val="{00000004-7785-4F07-9FDF-991B91CC5A80}"/>
            </c:ext>
          </c:extLst>
        </c:ser>
        <c:ser>
          <c:idx val="5"/>
          <c:order val="5"/>
          <c:tx>
            <c:v>Hardware Failure</c:v>
          </c:tx>
          <c:spPr>
            <a:solidFill>
              <a:srgbClr val="DAC4DB"/>
            </a:solidFill>
            <a:ln>
              <a:noFill/>
            </a:ln>
            <a:effectLst/>
          </c:spPr>
          <c:invertIfNegative val="0"/>
          <c:cat>
            <c:strLit>
              <c:ptCount val="12"/>
              <c:pt idx="0">
                <c:v>Jan</c:v>
              </c:pt>
              <c:pt idx="1">
                <c:v>Feb</c:v>
              </c:pt>
              <c:pt idx="2">
                <c:v>Mar</c:v>
              </c:pt>
              <c:pt idx="3">
                <c:v>Apr</c:v>
              </c:pt>
              <c:pt idx="4">
                <c:v>May</c:v>
              </c:pt>
              <c:pt idx="5">
                <c:v>Jun</c:v>
              </c:pt>
              <c:pt idx="6">
                <c:v>Jul</c:v>
              </c:pt>
              <c:pt idx="7">
                <c:v>Aug</c:v>
              </c:pt>
              <c:pt idx="8">
                <c:v>Sep</c:v>
              </c:pt>
              <c:pt idx="9">
                <c:v>Oct</c:v>
              </c:pt>
              <c:pt idx="10">
                <c:v>Nov</c:v>
              </c:pt>
              <c:pt idx="11">
                <c:v>Dec</c:v>
              </c:pt>
            </c:strLit>
          </c:cat>
          <c:val>
            <c:numLit>
              <c:formatCode>General</c:formatCode>
              <c:ptCount val="12"/>
              <c:pt idx="5">
                <c:v>150</c:v>
              </c:pt>
              <c:pt idx="8">
                <c:v>150</c:v>
              </c:pt>
              <c:pt idx="11">
                <c:v>165</c:v>
              </c:pt>
            </c:numLit>
          </c:val>
          <c:extLst>
            <c:ext xmlns:c16="http://schemas.microsoft.com/office/drawing/2014/chart" uri="{C3380CC4-5D6E-409C-BE32-E72D297353CC}">
              <c16:uniqueId val="{00000005-7785-4F07-9FDF-991B91CC5A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00"/>
        <c:axId val="366474320"/>
        <c:axId val="366474800"/>
      </c:barChart>
      <c:catAx>
        <c:axId val="366474320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6474800"/>
        <c:crosses val="autoZero"/>
        <c:auto val="1"/>
        <c:lblAlgn val="ctr"/>
        <c:lblOffset val="100"/>
        <c:noMultiLvlLbl val="0"/>
        <c:extLst/>
      </c:catAx>
      <c:valAx>
        <c:axId val="366474800"/>
        <c:scaling>
          <c:orientation val="minMax"/>
        </c:scaling>
        <c:delete val="1"/>
        <c:axPos val="l"/>
        <c:numFmt formatCode="General" sourceLinked="0"/>
        <c:majorTickMark val="none"/>
        <c:minorTickMark val="none"/>
        <c:tickLblPos val="nextTo"/>
        <c:crossAx val="366474320"/>
        <c:crosses val="autoZero"/>
        <c:crossBetween val="between"/>
        <c:extLst/>
      </c:valAx>
      <c:spPr>
        <a:solidFill>
          <a:srgbClr val="E4E4E4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E4E4E4"/>
    </a:solidFill>
    <a:ln w="9525" cap="flat" cmpd="sng" algn="ctr">
      <a:solidFill>
        <a:srgbClr val="E4E4E4"/>
      </a:solidFill>
      <a:round/>
    </a:ln>
    <a:effectLst/>
    <a:scene3d>
      <a:camera prst="orthographicFront"/>
      <a:lightRig rig="threePt" dir="t"/>
    </a:scene3d>
  </c:spPr>
  <c:txPr>
    <a:bodyPr/>
    <a:lstStyle/>
    <a:p>
      <a:pPr>
        <a:defRPr/>
      </a:pPr>
      <a:endParaRPr lang="en-US"/>
    </a:p>
  </c:txPr>
  <c:externalData r:id="rId3">
    <c:autoUpdate val="0"/>
  </c:externalData>
  <c:extLst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5B62D1-B243-0612-A001-741298F01CC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3094E7-7944-9B46-DFE2-47981520D6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353DD-9715-4BBB-986B-234A7889758C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CA920B-2FCF-15AF-D03B-22EF21696B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4F52C-C807-E68E-67D2-6DD07DFD00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8BB76B-CA1F-48D7-8008-9B341EF2F1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336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411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028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41434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4621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03459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7268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2460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345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01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73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494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778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189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802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618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50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9/21/2024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D75765A-B49A-18F1-83E8-4E373FBBE6C1}"/>
              </a:ext>
            </a:extLst>
          </p:cNvPr>
          <p:cNvGrpSpPr/>
          <p:nvPr userDrawn="1"/>
        </p:nvGrpSpPr>
        <p:grpSpPr>
          <a:xfrm>
            <a:off x="10783170" y="0"/>
            <a:ext cx="1369671" cy="798653"/>
            <a:chOff x="10783170" y="0"/>
            <a:chExt cx="1369671" cy="79865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E6775A6-777A-24F1-2D5F-39C31C08AED2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56FE22C-ADF6-7C3B-D16D-F37E4A86B957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EC675513-9676-7A19-AD2B-3ED8F180C5F9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C47A577-F7B0-A001-8059-E99E65F2059B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32CF653A-A5AF-4392-AA70-A8D62FF105DB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9A32DDEF-C5DD-2F60-9EEC-E30D812A2DF1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19B113B4-37DC-4D47-5C42-249DB3FC2E5E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BE59897F-554C-6976-EE22-53AB6B3F5C20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B1CDE151-BEAB-A05C-7EEF-9C87426C064D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BA15D42C-8EB8-A3EB-C199-8FB9503040AA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EA9FB0A2-19E8-0655-A1A3-297E4E66FF7C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4A3CA1B9-E735-B3FB-F1DF-C5C57D10FFED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0181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sv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10" Type="http://schemas.openxmlformats.org/officeDocument/2006/relationships/image" Target="../media/image1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1.png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1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5" Type="http://schemas.openxmlformats.org/officeDocument/2006/relationships/image" Target="../media/image1.png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54FB2-79A3-1D17-A909-481E283856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2667" y="4829730"/>
            <a:ext cx="9689834" cy="745548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Yearly Software Upgrades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CDBB7-BC86-2320-6C1F-026FEF99F2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581" y="5974347"/>
            <a:ext cx="8314005" cy="52945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Presented by IT and Cybersecurity Teams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940E711-D943-3817-5E6A-79B50367373B}"/>
              </a:ext>
            </a:extLst>
          </p:cNvPr>
          <p:cNvGrpSpPr/>
          <p:nvPr/>
        </p:nvGrpSpPr>
        <p:grpSpPr>
          <a:xfrm>
            <a:off x="1562582" y="295422"/>
            <a:ext cx="7130005" cy="4001451"/>
            <a:chOff x="2759710" y="1776882"/>
            <a:chExt cx="3746557" cy="129428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AFDCAD9-CEB2-EB9C-317E-39C7B7263321}"/>
                </a:ext>
              </a:extLst>
            </p:cNvPr>
            <p:cNvSpPr/>
            <p:nvPr/>
          </p:nvSpPr>
          <p:spPr>
            <a:xfrm>
              <a:off x="2759710" y="1776882"/>
              <a:ext cx="3746557" cy="9694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DeflateInflate">
                <a:avLst>
                  <a:gd name="adj" fmla="val 33092"/>
                </a:avLst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>
                    <a:solidFill>
                      <a:schemeClr val="accent2">
                        <a:lumMod val="60000"/>
                        <a:lumOff val="40000"/>
                      </a:schemeClr>
                    </a:solidFill>
                  </a:ln>
                  <a:solidFill>
                    <a:srgbClr val="77B149"/>
                  </a:solidFill>
                  <a:effectLst/>
                </a:rPr>
                <a:t>AUDIO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AA0EB76-3E06-41D9-244A-523C8DF566F8}"/>
                </a:ext>
              </a:extLst>
            </p:cNvPr>
            <p:cNvSpPr/>
            <p:nvPr/>
          </p:nvSpPr>
          <p:spPr>
            <a:xfrm>
              <a:off x="3428867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7E75D13-28E1-90C8-ADB4-1BC2B7FF8BE1}"/>
                </a:ext>
              </a:extLst>
            </p:cNvPr>
            <p:cNvGrpSpPr/>
            <p:nvPr/>
          </p:nvGrpSpPr>
          <p:grpSpPr>
            <a:xfrm>
              <a:off x="4083137" y="2101691"/>
              <a:ext cx="1147945" cy="969480"/>
              <a:chOff x="8554453" y="1445668"/>
              <a:chExt cx="1381528" cy="921781"/>
            </a:xfrm>
            <a:gradFill flip="none" rotWithShape="1">
              <a:gsLst>
                <a:gs pos="58000">
                  <a:srgbClr val="77B149"/>
                </a:gs>
                <a:gs pos="77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scene3d>
              <a:camera prst="orthographicFront"/>
              <a:lightRig rig="flood" dir="t">
                <a:rot lat="0" lon="0" rev="3600000"/>
              </a:lightRig>
            </a:scene3d>
          </p:grpSpPr>
          <p:sp>
            <p:nvSpPr>
              <p:cNvPr id="12" name="Rectangle: Rounded Corners 11">
                <a:extLst>
                  <a:ext uri="{FF2B5EF4-FFF2-40B4-BE49-F238E27FC236}">
                    <a16:creationId xmlns:a16="http://schemas.microsoft.com/office/drawing/2014/main" id="{1D87AE58-EC0D-39B2-84EE-E5324B448C56}"/>
                  </a:ext>
                </a:extLst>
              </p:cNvPr>
              <p:cNvSpPr/>
              <p:nvPr/>
            </p:nvSpPr>
            <p:spPr>
              <a:xfrm>
                <a:off x="9035715" y="1453049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44775D21-F9F2-860E-DF3D-F629CB233316}"/>
                  </a:ext>
                </a:extLst>
              </p:cNvPr>
              <p:cNvSpPr/>
              <p:nvPr/>
            </p:nvSpPr>
            <p:spPr>
              <a:xfrm>
                <a:off x="9270139" y="1445668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id="{04FEB714-17FB-A8E0-D73A-CA4072A05453}"/>
                  </a:ext>
                </a:extLst>
              </p:cNvPr>
              <p:cNvSpPr/>
              <p:nvPr/>
            </p:nvSpPr>
            <p:spPr>
              <a:xfrm>
                <a:off x="9514876" y="1559967"/>
                <a:ext cx="180474" cy="6858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3550B8AD-B674-AA53-5F50-408D0751D7A2}"/>
                  </a:ext>
                </a:extLst>
              </p:cNvPr>
              <p:cNvSpPr/>
              <p:nvPr/>
            </p:nvSpPr>
            <p:spPr>
              <a:xfrm>
                <a:off x="8795084" y="1567350"/>
                <a:ext cx="180474" cy="685799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ectangle: Rounded Corners 22">
                <a:extLst>
                  <a:ext uri="{FF2B5EF4-FFF2-40B4-BE49-F238E27FC236}">
                    <a16:creationId xmlns:a16="http://schemas.microsoft.com/office/drawing/2014/main" id="{323E7652-4B83-A944-FDD9-2F969D82DA5C}"/>
                  </a:ext>
                </a:extLst>
              </p:cNvPr>
              <p:cNvSpPr/>
              <p:nvPr/>
            </p:nvSpPr>
            <p:spPr>
              <a:xfrm>
                <a:off x="8554453" y="1684167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6355AA0D-AAA6-00F7-80BC-C8BE7C48D0FD}"/>
                  </a:ext>
                </a:extLst>
              </p:cNvPr>
              <p:cNvSpPr/>
              <p:nvPr/>
            </p:nvSpPr>
            <p:spPr>
              <a:xfrm>
                <a:off x="9755507" y="1674266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993A3E6E-BE06-9741-2411-3607384AE498}"/>
                </a:ext>
              </a:extLst>
            </p:cNvPr>
            <p:cNvSpPr/>
            <p:nvPr/>
          </p:nvSpPr>
          <p:spPr>
            <a:xfrm>
              <a:off x="5316522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</p:grpSp>
      <p:pic>
        <p:nvPicPr>
          <p:cNvPr id="4" name="Slide 1 Audio ">
            <a:hlinkClick r:id="" action="ppaction://media"/>
            <a:extLst>
              <a:ext uri="{FF2B5EF4-FFF2-40B4-BE49-F238E27FC236}">
                <a16:creationId xmlns:a16="http://schemas.microsoft.com/office/drawing/2014/main" id="{A6EEC257-2435-7E10-0AEC-7D7303E377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81772" y="61989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10109"/>
      </p:ext>
    </p:extLst>
  </p:cSld>
  <p:clrMapOvr>
    <a:masterClrMapping/>
  </p:clrMapOvr>
  <p:transition advClick="0" advTm="60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2C732-D3D4-115C-0AA9-BF7362B03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772" y="223583"/>
            <a:ext cx="9161148" cy="77936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Growing Concerns of Vulnerabilities Over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19020-C96B-1E5A-E294-5023177EC3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1330" y="2473983"/>
            <a:ext cx="5087557" cy="1687017"/>
          </a:xfrm>
        </p:spPr>
        <p:txBody>
          <a:bodyPr/>
          <a:lstStyle/>
          <a:p>
            <a:r>
              <a:rPr lang="en-US" sz="2800" b="1" dirty="0"/>
              <a:t>75.5% Increase in Breaches</a:t>
            </a:r>
          </a:p>
          <a:p>
            <a:pPr marL="0" indent="0" algn="ctr">
              <a:buNone/>
            </a:pPr>
            <a:r>
              <a:rPr lang="en-US" dirty="0"/>
              <a:t>Over the past decade, data breaches in the U.S. have surged, putting businesses at unprecedented risk </a:t>
            </a:r>
            <a:r>
              <a:rPr lang="en-US" sz="1200" dirty="0"/>
              <a:t>(Reed, 2023)</a:t>
            </a:r>
          </a:p>
        </p:txBody>
      </p:sp>
      <p:pic>
        <p:nvPicPr>
          <p:cNvPr id="43" name="Content Placeholder 42" descr="Upward trend with solid fill">
            <a:extLst>
              <a:ext uri="{FF2B5EF4-FFF2-40B4-BE49-F238E27FC236}">
                <a16:creationId xmlns:a16="http://schemas.microsoft.com/office/drawing/2014/main" id="{C8279A7C-C4D9-BC9F-E99C-084AA3A5B8C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07908" y="1489357"/>
            <a:ext cx="914400" cy="914400"/>
          </a:xfr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31C4D64-2542-BA0D-9817-1D159A6E8438}"/>
              </a:ext>
            </a:extLst>
          </p:cNvPr>
          <p:cNvSpPr txBox="1"/>
          <p:nvPr/>
        </p:nvSpPr>
        <p:spPr>
          <a:xfrm>
            <a:off x="202772" y="885015"/>
            <a:ext cx="44315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Data and Business Impacts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970F2F9B-244D-CDA6-3782-F79D52E253EC}"/>
              </a:ext>
            </a:extLst>
          </p:cNvPr>
          <p:cNvSpPr txBox="1">
            <a:spLocks/>
          </p:cNvSpPr>
          <p:nvPr/>
        </p:nvSpPr>
        <p:spPr>
          <a:xfrm>
            <a:off x="5257908" y="2471771"/>
            <a:ext cx="4904664" cy="1687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30% Increase in Downtime</a:t>
            </a:r>
          </a:p>
          <a:p>
            <a:pPr marL="0" indent="0" algn="ctr">
              <a:buNone/>
            </a:pPr>
            <a:r>
              <a:rPr lang="en-US" dirty="0"/>
              <a:t>Downtime incidents lasting more than 24 hours have risen in the last three years due to outdated protocols </a:t>
            </a:r>
            <a:r>
              <a:rPr lang="en-US" sz="1200" dirty="0"/>
              <a:t>(Ashare, 2024)</a:t>
            </a:r>
          </a:p>
        </p:txBody>
      </p:sp>
      <p:pic>
        <p:nvPicPr>
          <p:cNvPr id="46" name="Graphic 45" descr="Clock with solid fill">
            <a:extLst>
              <a:ext uri="{FF2B5EF4-FFF2-40B4-BE49-F238E27FC236}">
                <a16:creationId xmlns:a16="http://schemas.microsoft.com/office/drawing/2014/main" id="{2F97F9D9-E4BC-23E9-49F3-884C754EE5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3040" y="1492412"/>
            <a:ext cx="914400" cy="914400"/>
          </a:xfrm>
          <a:prstGeom prst="rect">
            <a:avLst/>
          </a:prstGeom>
        </p:spPr>
      </p:pic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10ECCCC3-F51F-35FC-1289-F4A7402A99DF}"/>
              </a:ext>
            </a:extLst>
          </p:cNvPr>
          <p:cNvSpPr txBox="1">
            <a:spLocks/>
          </p:cNvSpPr>
          <p:nvPr/>
        </p:nvSpPr>
        <p:spPr>
          <a:xfrm>
            <a:off x="2791540" y="4784107"/>
            <a:ext cx="4674131" cy="16870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$9.48M Cost for each Data Breach </a:t>
            </a:r>
            <a:r>
              <a:rPr lang="en-US" sz="1300" dirty="0"/>
              <a:t>(Reed, 2023)</a:t>
            </a:r>
            <a:endParaRPr lang="en-US" sz="1300" b="1" dirty="0"/>
          </a:p>
          <a:p>
            <a:r>
              <a:rPr lang="en-US" sz="2800" b="1" dirty="0"/>
              <a:t>$200M for Downtime Shortages per year </a:t>
            </a:r>
            <a:r>
              <a:rPr lang="en-US" sz="1400" dirty="0"/>
              <a:t>(Ashare, 2024)</a:t>
            </a:r>
            <a:endParaRPr lang="en-US" sz="1400" b="1" dirty="0"/>
          </a:p>
        </p:txBody>
      </p:sp>
      <p:pic>
        <p:nvPicPr>
          <p:cNvPr id="49" name="Graphic 48" descr="Dollar with solid fill">
            <a:extLst>
              <a:ext uri="{FF2B5EF4-FFF2-40B4-BE49-F238E27FC236}">
                <a16:creationId xmlns:a16="http://schemas.microsoft.com/office/drawing/2014/main" id="{5B0E9256-433A-E4AC-A5DE-3F83A77F5CD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651687" y="3701588"/>
            <a:ext cx="914400" cy="914400"/>
          </a:xfrm>
          <a:prstGeom prst="rect">
            <a:avLst/>
          </a:prstGeom>
        </p:spPr>
      </p:pic>
      <p:pic>
        <p:nvPicPr>
          <p:cNvPr id="4" name="Slide 2 Audio ">
            <a:hlinkClick r:id="" action="ppaction://media"/>
            <a:extLst>
              <a:ext uri="{FF2B5EF4-FFF2-40B4-BE49-F238E27FC236}">
                <a16:creationId xmlns:a16="http://schemas.microsoft.com/office/drawing/2014/main" id="{C6AEFBE4-2B08-0CA2-A675-0391CECE02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16496" y="616632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302555"/>
      </p:ext>
    </p:extLst>
  </p:cSld>
  <p:clrMapOvr>
    <a:masterClrMapping/>
  </p:clrMapOvr>
  <p:transition advClick="0" advTm="88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5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0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57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400"/>
                                        <p:tgtEl>
                                          <p:spTgt spid="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  <p:bldP spid="44" grpId="0" uiExpand="1" build="p"/>
      <p:bldP spid="47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62355D-6D54-B173-1F02-9EF1619D5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8057" y="604900"/>
            <a:ext cx="8596668" cy="7343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Top Reasons For Vulnerability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C251B0-2C32-E580-D47C-6619C832C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5300" y="1980642"/>
            <a:ext cx="10108086" cy="445882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Weak Passwords/Stolen Credentials</a:t>
            </a:r>
            <a:r>
              <a:rPr lang="en-US" sz="1600" b="1" dirty="0"/>
              <a:t>: </a:t>
            </a:r>
            <a:r>
              <a:rPr lang="en-US" sz="1600" dirty="0"/>
              <a:t>Attackers exploit weak passwords and stolen credentials </a:t>
            </a:r>
            <a:r>
              <a:rPr lang="en-US" sz="1200" dirty="0"/>
              <a:t>(Baker, 2022)</a:t>
            </a:r>
          </a:p>
          <a:p>
            <a:pPr lvl="1"/>
            <a:r>
              <a:rPr lang="en-US" sz="1800" dirty="0">
                <a:solidFill>
                  <a:srgbClr val="77B149"/>
                </a:solidFill>
              </a:rPr>
              <a:t>New tools in software upgrades enhance detection and protection </a:t>
            </a:r>
            <a:r>
              <a:rPr lang="en-US" sz="1200" dirty="0"/>
              <a:t>(Moore, 2024)</a:t>
            </a:r>
            <a:endParaRPr lang="en-US" sz="1200" dirty="0">
              <a:solidFill>
                <a:srgbClr val="77B149"/>
              </a:solidFill>
            </a:endParaRPr>
          </a:p>
          <a:p>
            <a:r>
              <a:rPr lang="en-US" b="1" dirty="0"/>
              <a:t>Malware: </a:t>
            </a:r>
            <a:r>
              <a:rPr lang="en-US" sz="1600" dirty="0"/>
              <a:t>Constantly evolving malware exploits outdated systems </a:t>
            </a:r>
            <a:r>
              <a:rPr lang="en-US" sz="1200" dirty="0"/>
              <a:t>(Baker, 2022)</a:t>
            </a:r>
          </a:p>
          <a:p>
            <a:pPr lvl="1"/>
            <a:r>
              <a:rPr lang="en-US" sz="1800" dirty="0">
                <a:solidFill>
                  <a:srgbClr val="77B149"/>
                </a:solidFill>
              </a:rPr>
              <a:t>Regular updates provide patches needed to stop these malicious threats </a:t>
            </a:r>
            <a:r>
              <a:rPr lang="en-US" sz="1200" dirty="0"/>
              <a:t>(Moore, 2024)</a:t>
            </a:r>
            <a:endParaRPr lang="en-US" sz="1200" dirty="0">
              <a:solidFill>
                <a:srgbClr val="77B149"/>
              </a:solidFill>
            </a:endParaRPr>
          </a:p>
          <a:p>
            <a:r>
              <a:rPr lang="en-US" b="1" dirty="0"/>
              <a:t>Social Engineering: </a:t>
            </a:r>
            <a:r>
              <a:rPr lang="en-US" sz="1600" dirty="0"/>
              <a:t>Attackers manipulate individuals into sharing sensitive information </a:t>
            </a:r>
            <a:r>
              <a:rPr lang="en-US" sz="1200" dirty="0"/>
              <a:t>(Baker, 2022)</a:t>
            </a:r>
          </a:p>
          <a:p>
            <a:pPr lvl="1"/>
            <a:r>
              <a:rPr lang="en-US" sz="1800" dirty="0">
                <a:solidFill>
                  <a:srgbClr val="77B149"/>
                </a:solidFill>
              </a:rPr>
              <a:t>Additional filters and alerts built into many upgrades improve defenses </a:t>
            </a:r>
            <a:r>
              <a:rPr lang="en-US" sz="1200" dirty="0"/>
              <a:t>(Moore, 2024)</a:t>
            </a:r>
            <a:endParaRPr lang="en-US" sz="1200" dirty="0">
              <a:solidFill>
                <a:srgbClr val="77B149"/>
              </a:solidFill>
            </a:endParaRPr>
          </a:p>
          <a:p>
            <a:r>
              <a:rPr lang="en-US" b="1" dirty="0"/>
              <a:t>Application Vulnerabilities: </a:t>
            </a:r>
            <a:r>
              <a:rPr lang="en-US" sz="1600" dirty="0"/>
              <a:t>Exploits become universally known in outdated applications </a:t>
            </a:r>
            <a:r>
              <a:rPr lang="en-US" sz="1200" dirty="0"/>
              <a:t>(Baker, 2022)</a:t>
            </a:r>
          </a:p>
          <a:p>
            <a:pPr lvl="1"/>
            <a:r>
              <a:rPr lang="en-US" sz="1800" dirty="0">
                <a:solidFill>
                  <a:srgbClr val="77B149"/>
                </a:solidFill>
              </a:rPr>
              <a:t>Updated software versions close these known security gaps, reducing the risk of issues </a:t>
            </a:r>
            <a:r>
              <a:rPr lang="en-US" sz="1200" dirty="0"/>
              <a:t>(Moore, 2024)</a:t>
            </a:r>
            <a:endParaRPr lang="en-US" sz="1200" dirty="0">
              <a:solidFill>
                <a:srgbClr val="77B149"/>
              </a:solidFill>
            </a:endParaRPr>
          </a:p>
          <a:p>
            <a:r>
              <a:rPr lang="en-US" b="1" dirty="0"/>
              <a:t>Insider Threats: </a:t>
            </a:r>
            <a:r>
              <a:rPr lang="en-US" sz="1600" dirty="0"/>
              <a:t>Intentional or accidental breaches from within </a:t>
            </a:r>
            <a:r>
              <a:rPr lang="en-US" sz="1200" dirty="0"/>
              <a:t>(Baker, 2022)</a:t>
            </a:r>
          </a:p>
          <a:p>
            <a:pPr lvl="1"/>
            <a:r>
              <a:rPr lang="en-US" sz="1800" dirty="0">
                <a:solidFill>
                  <a:srgbClr val="77B149"/>
                </a:solidFill>
              </a:rPr>
              <a:t>Improved access controls and audits from updates can assist in detecting and preventing these risks </a:t>
            </a:r>
            <a:r>
              <a:rPr lang="en-US" sz="1200" dirty="0"/>
              <a:t>(Moore, 2024)</a:t>
            </a:r>
            <a:endParaRPr lang="en-US" sz="1200" dirty="0">
              <a:solidFill>
                <a:srgbClr val="77B149"/>
              </a:solidFill>
            </a:endParaRP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A2CD683-5AD8-EEF5-FDF7-61268AD3E4E4}"/>
              </a:ext>
            </a:extLst>
          </p:cNvPr>
          <p:cNvGrpSpPr/>
          <p:nvPr/>
        </p:nvGrpSpPr>
        <p:grpSpPr>
          <a:xfrm>
            <a:off x="10856143" y="172372"/>
            <a:ext cx="1064871" cy="437228"/>
            <a:chOff x="2759710" y="1776882"/>
            <a:chExt cx="3746557" cy="1294289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DAFED7B-6C75-D070-0D76-E98D99C65CFD}"/>
                </a:ext>
              </a:extLst>
            </p:cNvPr>
            <p:cNvSpPr/>
            <p:nvPr/>
          </p:nvSpPr>
          <p:spPr>
            <a:xfrm>
              <a:off x="2759710" y="1776882"/>
              <a:ext cx="3746557" cy="9694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DeflateInflate">
                <a:avLst>
                  <a:gd name="adj" fmla="val 33092"/>
                </a:avLst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>
                    <a:solidFill>
                      <a:schemeClr val="accent2">
                        <a:lumMod val="60000"/>
                        <a:lumOff val="40000"/>
                      </a:schemeClr>
                    </a:solidFill>
                  </a:ln>
                  <a:solidFill>
                    <a:srgbClr val="77B149"/>
                  </a:solidFill>
                  <a:effectLst/>
                </a:rPr>
                <a:t>AUDIO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7D0CCAB-3959-D23B-A272-E0A1245B5634}"/>
                </a:ext>
              </a:extLst>
            </p:cNvPr>
            <p:cNvSpPr/>
            <p:nvPr/>
          </p:nvSpPr>
          <p:spPr>
            <a:xfrm>
              <a:off x="3428867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B3BAC51-54A8-DBDE-9705-FB65597204CD}"/>
                </a:ext>
              </a:extLst>
            </p:cNvPr>
            <p:cNvGrpSpPr/>
            <p:nvPr/>
          </p:nvGrpSpPr>
          <p:grpSpPr>
            <a:xfrm>
              <a:off x="4083137" y="2101691"/>
              <a:ext cx="1147945" cy="969480"/>
              <a:chOff x="8554453" y="1445668"/>
              <a:chExt cx="1381528" cy="921781"/>
            </a:xfrm>
            <a:gradFill flip="none" rotWithShape="1">
              <a:gsLst>
                <a:gs pos="58000">
                  <a:srgbClr val="77B149"/>
                </a:gs>
                <a:gs pos="77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scene3d>
              <a:camera prst="orthographicFront"/>
              <a:lightRig rig="flood" dir="t">
                <a:rot lat="0" lon="0" rev="3600000"/>
              </a:lightRig>
            </a:scene3d>
          </p:grpSpPr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1539AED5-80FB-556C-0E25-38DAC3D1AE5D}"/>
                  </a:ext>
                </a:extLst>
              </p:cNvPr>
              <p:cNvSpPr/>
              <p:nvPr/>
            </p:nvSpPr>
            <p:spPr>
              <a:xfrm>
                <a:off x="9035715" y="1453049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B75EB3B5-93AF-6601-52E2-E03F08200D84}"/>
                  </a:ext>
                </a:extLst>
              </p:cNvPr>
              <p:cNvSpPr/>
              <p:nvPr/>
            </p:nvSpPr>
            <p:spPr>
              <a:xfrm>
                <a:off x="9270139" y="1445668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Rounded Corners 13">
                <a:extLst>
                  <a:ext uri="{FF2B5EF4-FFF2-40B4-BE49-F238E27FC236}">
                    <a16:creationId xmlns:a16="http://schemas.microsoft.com/office/drawing/2014/main" id="{F3D2EC6E-8286-9B92-FCCF-F23A6D5FA8F7}"/>
                  </a:ext>
                </a:extLst>
              </p:cNvPr>
              <p:cNvSpPr/>
              <p:nvPr/>
            </p:nvSpPr>
            <p:spPr>
              <a:xfrm>
                <a:off x="9514876" y="1559967"/>
                <a:ext cx="180474" cy="6858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DD026622-6DA9-20C7-BB34-522435E01B44}"/>
                  </a:ext>
                </a:extLst>
              </p:cNvPr>
              <p:cNvSpPr/>
              <p:nvPr/>
            </p:nvSpPr>
            <p:spPr>
              <a:xfrm>
                <a:off x="8795084" y="1567350"/>
                <a:ext cx="180474" cy="685799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: Rounded Corners 15">
                <a:extLst>
                  <a:ext uri="{FF2B5EF4-FFF2-40B4-BE49-F238E27FC236}">
                    <a16:creationId xmlns:a16="http://schemas.microsoft.com/office/drawing/2014/main" id="{5C79B13B-10DB-5EB1-65E6-2AF77050785A}"/>
                  </a:ext>
                </a:extLst>
              </p:cNvPr>
              <p:cNvSpPr/>
              <p:nvPr/>
            </p:nvSpPr>
            <p:spPr>
              <a:xfrm>
                <a:off x="8554453" y="1684167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16569B4E-BD0E-AFF3-4858-0AA9418DC4A6}"/>
                  </a:ext>
                </a:extLst>
              </p:cNvPr>
              <p:cNvSpPr/>
              <p:nvPr/>
            </p:nvSpPr>
            <p:spPr>
              <a:xfrm>
                <a:off x="9755507" y="1674266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7BD42A-35DF-90D1-AB8D-5A2458545307}"/>
                </a:ext>
              </a:extLst>
            </p:cNvPr>
            <p:cNvSpPr/>
            <p:nvPr/>
          </p:nvSpPr>
          <p:spPr>
            <a:xfrm>
              <a:off x="5316522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025BB28-82E5-D193-E5BB-80825429089C}"/>
              </a:ext>
            </a:extLst>
          </p:cNvPr>
          <p:cNvSpPr txBox="1"/>
          <p:nvPr/>
        </p:nvSpPr>
        <p:spPr>
          <a:xfrm>
            <a:off x="842597" y="1246291"/>
            <a:ext cx="5136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Preventable Risks with Software Upgrades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5458C2EA-0F45-7196-C218-962C671426A2}"/>
              </a:ext>
            </a:extLst>
          </p:cNvPr>
          <p:cNvGrpSpPr/>
          <p:nvPr/>
        </p:nvGrpSpPr>
        <p:grpSpPr>
          <a:xfrm>
            <a:off x="10783170" y="0"/>
            <a:ext cx="1369671" cy="798653"/>
            <a:chOff x="10783170" y="0"/>
            <a:chExt cx="1369671" cy="79865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18216434-EF0B-F820-4A5D-A6826A183D51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A5E1011-2756-3E14-3A91-2343E2747417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CCDBD95B-5F8D-346F-D0F7-A8451B7DA5FD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180D85-5E31-D53F-C4FD-CA35CB9CC8D3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546AF0C2-4042-39C4-4EB7-E1DAD979E470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FBDE617A-5B23-A817-BDF9-2B2907001B13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5E6E18B7-B5EC-0662-FBD9-85BBC7794BCF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9E6CB919-688D-B672-5EBD-EAC497AB77D0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A05E02FB-D4E3-F31F-B0A0-AAA3E1C56D3D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4061F5B7-DB58-5A8E-0AD7-FA0D51475403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: Rounded Corners 30">
                  <a:extLst>
                    <a:ext uri="{FF2B5EF4-FFF2-40B4-BE49-F238E27FC236}">
                      <a16:creationId xmlns:a16="http://schemas.microsoft.com/office/drawing/2014/main" id="{C9068B4B-095A-D63D-3015-24261F8A234C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CF71A78-76F2-C135-F419-C074511F2BCB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  <p:pic>
        <p:nvPicPr>
          <p:cNvPr id="32" name="Slide 3 Audio ">
            <a:hlinkClick r:id="" action="ppaction://media"/>
            <a:extLst>
              <a:ext uri="{FF2B5EF4-FFF2-40B4-BE49-F238E27FC236}">
                <a16:creationId xmlns:a16="http://schemas.microsoft.com/office/drawing/2014/main" id="{866EE071-E5F3-22C4-6E83-C41AFC11C1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91171" y="61075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945702"/>
      </p:ext>
    </p:extLst>
  </p:cSld>
  <p:clrMapOvr>
    <a:masterClrMapping/>
  </p:clrMapOvr>
  <p:transition advClick="0" advTm="10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17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17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2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35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40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47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5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59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67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739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80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359D9-B86C-D1D2-72B1-C2CD5A5F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073" y="41380"/>
            <a:ext cx="8596668" cy="6462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b="1" dirty="0">
                <a:solidFill>
                  <a:schemeClr val="tx1"/>
                </a:solidFill>
              </a:rPr>
              <a:t>AudioPop Impact</a:t>
            </a:r>
          </a:p>
        </p:txBody>
      </p:sp>
      <p:sp>
        <p:nvSpPr>
          <p:cNvPr id="75" name="Text Placeholder 74" hidden="1">
            <a:extLst>
              <a:ext uri="{FF2B5EF4-FFF2-40B4-BE49-F238E27FC236}">
                <a16:creationId xmlns:a16="http://schemas.microsoft.com/office/drawing/2014/main" id="{B4D4787C-972D-D1D3-B870-5FD4C754D0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4A78C02-E912-52DD-A157-E6E371BDA565}"/>
              </a:ext>
            </a:extLst>
          </p:cNvPr>
          <p:cNvGrpSpPr/>
          <p:nvPr/>
        </p:nvGrpSpPr>
        <p:grpSpPr>
          <a:xfrm>
            <a:off x="10976130" y="160496"/>
            <a:ext cx="1064871" cy="437228"/>
            <a:chOff x="2759710" y="1776882"/>
            <a:chExt cx="3746557" cy="129428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7BF396F-D401-3AB5-C352-099D82832132}"/>
                </a:ext>
              </a:extLst>
            </p:cNvPr>
            <p:cNvSpPr/>
            <p:nvPr/>
          </p:nvSpPr>
          <p:spPr>
            <a:xfrm>
              <a:off x="2759710" y="1776882"/>
              <a:ext cx="3746557" cy="96948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prstTxWarp prst="textDeflateInflate">
                <a:avLst>
                  <a:gd name="adj" fmla="val 33092"/>
                </a:avLst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>
                    <a:solidFill>
                      <a:schemeClr val="accent2">
                        <a:lumMod val="60000"/>
                        <a:lumOff val="40000"/>
                      </a:schemeClr>
                    </a:solidFill>
                  </a:ln>
                  <a:solidFill>
                    <a:srgbClr val="77B149"/>
                  </a:solidFill>
                  <a:effectLst/>
                </a:rPr>
                <a:t>AUDIO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6EFAB6B-9A65-511E-FFA6-90199F350C55}"/>
                </a:ext>
              </a:extLst>
            </p:cNvPr>
            <p:cNvSpPr/>
            <p:nvPr/>
          </p:nvSpPr>
          <p:spPr>
            <a:xfrm>
              <a:off x="3428867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0C9AA64-EBE0-ABB6-3C79-50348A86288B}"/>
                </a:ext>
              </a:extLst>
            </p:cNvPr>
            <p:cNvGrpSpPr/>
            <p:nvPr/>
          </p:nvGrpSpPr>
          <p:grpSpPr>
            <a:xfrm>
              <a:off x="4083137" y="2101691"/>
              <a:ext cx="1147945" cy="969480"/>
              <a:chOff x="8554453" y="1445668"/>
              <a:chExt cx="1381528" cy="921781"/>
            </a:xfrm>
            <a:gradFill flip="none" rotWithShape="1">
              <a:gsLst>
                <a:gs pos="58000">
                  <a:srgbClr val="77B149"/>
                </a:gs>
                <a:gs pos="77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scene3d>
              <a:camera prst="orthographicFront"/>
              <a:lightRig rig="flood" dir="t">
                <a:rot lat="0" lon="0" rev="3600000"/>
              </a:lightRig>
            </a:scene3d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16A2BD2D-7F9B-18EE-F213-1E23B6F1A4C0}"/>
                  </a:ext>
                </a:extLst>
              </p:cNvPr>
              <p:cNvSpPr/>
              <p:nvPr/>
            </p:nvSpPr>
            <p:spPr>
              <a:xfrm>
                <a:off x="9035715" y="1453049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B7B42259-6FDC-B336-0E04-BBD81583ABDA}"/>
                  </a:ext>
                </a:extLst>
              </p:cNvPr>
              <p:cNvSpPr/>
              <p:nvPr/>
            </p:nvSpPr>
            <p:spPr>
              <a:xfrm>
                <a:off x="9270139" y="1445668"/>
                <a:ext cx="180474" cy="9144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id="{4A5BB02A-9D38-A53C-1E61-8ACF548B9CE8}"/>
                  </a:ext>
                </a:extLst>
              </p:cNvPr>
              <p:cNvSpPr/>
              <p:nvPr/>
            </p:nvSpPr>
            <p:spPr>
              <a:xfrm>
                <a:off x="9514870" y="1559968"/>
                <a:ext cx="180475" cy="685799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: Rounded Corners 25">
                <a:extLst>
                  <a:ext uri="{FF2B5EF4-FFF2-40B4-BE49-F238E27FC236}">
                    <a16:creationId xmlns:a16="http://schemas.microsoft.com/office/drawing/2014/main" id="{7B423044-5748-5A0C-7466-DE4C82E1F76C}"/>
                  </a:ext>
                </a:extLst>
              </p:cNvPr>
              <p:cNvSpPr/>
              <p:nvPr/>
            </p:nvSpPr>
            <p:spPr>
              <a:xfrm>
                <a:off x="8795084" y="1567350"/>
                <a:ext cx="180474" cy="685799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4BCDB8FB-1486-D010-6F40-149FD7F31D2A}"/>
                  </a:ext>
                </a:extLst>
              </p:cNvPr>
              <p:cNvSpPr/>
              <p:nvPr/>
            </p:nvSpPr>
            <p:spPr>
              <a:xfrm>
                <a:off x="8554453" y="1684167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50EF9D00-3B75-8926-C79F-C1AA5DF1E27A}"/>
                  </a:ext>
                </a:extLst>
              </p:cNvPr>
              <p:cNvSpPr/>
              <p:nvPr/>
            </p:nvSpPr>
            <p:spPr>
              <a:xfrm>
                <a:off x="9755507" y="1674266"/>
                <a:ext cx="180474" cy="457200"/>
              </a:xfrm>
              <a:prstGeom prst="roundRect">
                <a:avLst/>
              </a:prstGeom>
              <a:grpFill/>
              <a:ln>
                <a:noFill/>
              </a:ln>
              <a:sp3d extrusionH="76200" contourW="12700" prstMaterial="dkEdge">
                <a:bevelB prst="angle"/>
                <a:extrusionClr>
                  <a:schemeClr val="accent2">
                    <a:lumMod val="60000"/>
                    <a:lumOff val="40000"/>
                  </a:schemeClr>
                </a:extrusionClr>
                <a:contourClr>
                  <a:schemeClr val="accent2">
                    <a:lumMod val="40000"/>
                    <a:lumOff val="60000"/>
                  </a:schemeClr>
                </a:contourClr>
              </a:sp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6368843-9702-48BF-3F31-2E5DCD5DD657}"/>
                </a:ext>
              </a:extLst>
            </p:cNvPr>
            <p:cNvSpPr/>
            <p:nvPr/>
          </p:nvSpPr>
          <p:spPr>
            <a:xfrm>
              <a:off x="5316522" y="2261035"/>
              <a:ext cx="609441" cy="708264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prstTxWarp prst="textPlain">
                <a:avLst/>
              </a:prstTxWarp>
              <a:spAutoFit/>
              <a:scene3d>
                <a:camera prst="orthographicFront"/>
                <a:lightRig rig="harsh" dir="t"/>
              </a:scene3d>
              <a:sp3d extrusionH="57150" prstMaterial="matte">
                <a:bevelT w="63500" h="12700" prst="angle"/>
                <a:contourClr>
                  <a:schemeClr val="bg1">
                    <a:lumMod val="65000"/>
                  </a:schemeClr>
                </a:contourClr>
              </a:sp3d>
            </a:bodyPr>
            <a:lstStyle/>
            <a:p>
              <a:pPr algn="ctr"/>
              <a:r>
                <a:rPr lang="en-US" sz="5400" b="1" cap="none" spc="0" dirty="0">
                  <a:ln/>
                  <a:solidFill>
                    <a:schemeClr val="tx1">
                      <a:lumMod val="50000"/>
                      <a:lumOff val="50000"/>
                    </a:schemeClr>
                  </a:solidFill>
                  <a:effectLst/>
                </a:rPr>
                <a:t>P </a:t>
              </a:r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5F3346A1-1986-9144-2944-8B82C11069DE}"/>
              </a:ext>
            </a:extLst>
          </p:cNvPr>
          <p:cNvSpPr txBox="1"/>
          <p:nvPr/>
        </p:nvSpPr>
        <p:spPr>
          <a:xfrm>
            <a:off x="327125" y="625448"/>
            <a:ext cx="51367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Downtime Linked to Software Issues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1FEF8B5C-AA52-EE33-1279-190495FE15F8}"/>
              </a:ext>
            </a:extLst>
          </p:cNvPr>
          <p:cNvSpPr/>
          <p:nvPr/>
        </p:nvSpPr>
        <p:spPr>
          <a:xfrm>
            <a:off x="141980" y="1143892"/>
            <a:ext cx="8425774" cy="5674621"/>
          </a:xfrm>
          <a:prstGeom prst="roundRect">
            <a:avLst>
              <a:gd name="adj" fmla="val 5652"/>
            </a:avLst>
          </a:prstGeom>
          <a:solidFill>
            <a:srgbClr val="E4E4E4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4" name="Chart 33">
            <a:extLst>
              <a:ext uri="{FF2B5EF4-FFF2-40B4-BE49-F238E27FC236}">
                <a16:creationId xmlns:a16="http://schemas.microsoft.com/office/drawing/2014/main" id="{E73FA6C4-76FE-73CF-0982-A1528AF44F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9082833"/>
              </p:ext>
            </p:extLst>
          </p:nvPr>
        </p:nvGraphicFramePr>
        <p:xfrm>
          <a:off x="237269" y="1256793"/>
          <a:ext cx="8191222" cy="53720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1B03A9AA-E51E-F9CE-4B30-A0B335316D0D}"/>
              </a:ext>
            </a:extLst>
          </p:cNvPr>
          <p:cNvSpPr txBox="1"/>
          <p:nvPr/>
        </p:nvSpPr>
        <p:spPr>
          <a:xfrm>
            <a:off x="327125" y="1341008"/>
            <a:ext cx="25995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2023 Downtime Report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3F1273-1A00-30AF-81A0-A76B16A2CF52}"/>
              </a:ext>
            </a:extLst>
          </p:cNvPr>
          <p:cNvSpPr txBox="1"/>
          <p:nvPr/>
        </p:nvSpPr>
        <p:spPr>
          <a:xfrm>
            <a:off x="4777942" y="1352894"/>
            <a:ext cx="31367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Software-related		Non-software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04C688A-D780-161E-E1C4-89F6E2779080}"/>
              </a:ext>
            </a:extLst>
          </p:cNvPr>
          <p:cNvSpPr/>
          <p:nvPr/>
        </p:nvSpPr>
        <p:spPr>
          <a:xfrm>
            <a:off x="6047806" y="1396889"/>
            <a:ext cx="474562" cy="173620"/>
          </a:xfrm>
          <a:prstGeom prst="rect">
            <a:avLst/>
          </a:prstGeom>
          <a:solidFill>
            <a:srgbClr val="77B149"/>
          </a:solidFill>
          <a:ln>
            <a:solidFill>
              <a:srgbClr val="77B1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B71942-BB57-20F5-186C-5E0CF3295CFF}"/>
              </a:ext>
            </a:extLst>
          </p:cNvPr>
          <p:cNvSpPr/>
          <p:nvPr/>
        </p:nvSpPr>
        <p:spPr>
          <a:xfrm>
            <a:off x="7688122" y="1396889"/>
            <a:ext cx="474562" cy="173620"/>
          </a:xfrm>
          <a:prstGeom prst="rect">
            <a:avLst/>
          </a:prstGeom>
          <a:solidFill>
            <a:srgbClr val="DAC4DB"/>
          </a:solidFill>
          <a:ln>
            <a:solidFill>
              <a:srgbClr val="DAC4D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89A46059-C74D-E643-9E5D-B5E88CF5A7DB}"/>
              </a:ext>
            </a:extLst>
          </p:cNvPr>
          <p:cNvSpPr/>
          <p:nvPr/>
        </p:nvSpPr>
        <p:spPr>
          <a:xfrm>
            <a:off x="8670264" y="1143893"/>
            <a:ext cx="3370738" cy="5672728"/>
          </a:xfrm>
          <a:prstGeom prst="roundRect">
            <a:avLst>
              <a:gd name="adj" fmla="val 7224"/>
            </a:avLst>
          </a:prstGeom>
          <a:solidFill>
            <a:srgbClr val="E4E4E4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8B4F4A0-5282-6070-1A6D-41EE2095EE2D}"/>
              </a:ext>
            </a:extLst>
          </p:cNvPr>
          <p:cNvSpPr txBox="1"/>
          <p:nvPr/>
        </p:nvSpPr>
        <p:spPr>
          <a:xfrm>
            <a:off x="9030885" y="1373063"/>
            <a:ext cx="263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/>
              <a:t>Diagnostic Analysis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64F27F0-C3E9-10BB-FC0C-F753E0023B83}"/>
              </a:ext>
            </a:extLst>
          </p:cNvPr>
          <p:cNvSpPr txBox="1"/>
          <p:nvPr/>
        </p:nvSpPr>
        <p:spPr>
          <a:xfrm>
            <a:off x="9038977" y="5050458"/>
            <a:ext cx="2639582" cy="1600438"/>
          </a:xfrm>
          <a:prstGeom prst="roundRect">
            <a:avLst/>
          </a:prstGeom>
          <a:solidFill>
            <a:srgbClr val="E4E4E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77B149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Updates could have prevented </a:t>
            </a:r>
            <a:r>
              <a:rPr lang="en-US" b="1" dirty="0">
                <a:solidFill>
                  <a:srgbClr val="77B149"/>
                </a:solidFill>
              </a:rPr>
              <a:t>85%</a:t>
            </a:r>
            <a:r>
              <a:rPr lang="en-US" dirty="0"/>
              <a:t> </a:t>
            </a:r>
            <a:r>
              <a:rPr lang="en-US" sz="1600" dirty="0">
                <a:solidFill>
                  <a:schemeClr val="tx1"/>
                </a:solidFill>
              </a:rPr>
              <a:t>of the</a:t>
            </a:r>
            <a:r>
              <a:rPr lang="en-US" sz="1600" dirty="0">
                <a:solidFill>
                  <a:srgbClr val="77B149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software-related incidents or</a:t>
            </a:r>
            <a:r>
              <a:rPr lang="en-US" b="1" dirty="0">
                <a:solidFill>
                  <a:srgbClr val="77B149"/>
                </a:solidFill>
              </a:rPr>
              <a:t> $22.4 million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D698A01-3098-52E0-10E1-3E0356C5BC62}"/>
              </a:ext>
            </a:extLst>
          </p:cNvPr>
          <p:cNvSpPr txBox="1"/>
          <p:nvPr/>
        </p:nvSpPr>
        <p:spPr>
          <a:xfrm>
            <a:off x="9038977" y="1908120"/>
            <a:ext cx="2639582" cy="1293971"/>
          </a:xfrm>
          <a:prstGeom prst="roundRect">
            <a:avLst/>
          </a:prstGeom>
          <a:solidFill>
            <a:srgbClr val="E4E4E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77B149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sz="1600" dirty="0"/>
              <a:t>Total downtime for the year was </a:t>
            </a:r>
            <a:r>
              <a:rPr lang="en-US" b="1" dirty="0">
                <a:solidFill>
                  <a:srgbClr val="77B149"/>
                </a:solidFill>
              </a:rPr>
              <a:t>225 hours</a:t>
            </a:r>
            <a:r>
              <a:rPr lang="en-US" dirty="0">
                <a:solidFill>
                  <a:srgbClr val="77B149"/>
                </a:solidFill>
              </a:rPr>
              <a:t>,</a:t>
            </a:r>
            <a:r>
              <a:rPr lang="en-US" dirty="0"/>
              <a:t> </a:t>
            </a:r>
            <a:r>
              <a:rPr lang="en-US" sz="1600" dirty="0"/>
              <a:t>an increase of </a:t>
            </a:r>
            <a:r>
              <a:rPr lang="en-US" b="1" dirty="0">
                <a:solidFill>
                  <a:srgbClr val="77B149"/>
                </a:solidFill>
              </a:rPr>
              <a:t>27%</a:t>
            </a:r>
            <a:r>
              <a:rPr lang="en-US" dirty="0"/>
              <a:t> </a:t>
            </a:r>
            <a:r>
              <a:rPr lang="en-US" sz="1600" dirty="0"/>
              <a:t>from 2022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24FD579-7ACE-624B-BD6F-28BA3E1AE48D}"/>
              </a:ext>
            </a:extLst>
          </p:cNvPr>
          <p:cNvSpPr txBox="1"/>
          <p:nvPr/>
        </p:nvSpPr>
        <p:spPr>
          <a:xfrm>
            <a:off x="9014020" y="3479289"/>
            <a:ext cx="2639582" cy="1293971"/>
          </a:xfrm>
          <a:prstGeom prst="roundRect">
            <a:avLst/>
          </a:prstGeom>
          <a:solidFill>
            <a:srgbClr val="E4E4E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77B149"/>
              </a:buClr>
              <a:buFont typeface="Wingdings" panose="05000000000000000000" pitchFamily="2" charset="2"/>
              <a:buChar char="Ø"/>
            </a:pPr>
            <a:r>
              <a:rPr lang="en-US" sz="1600" dirty="0"/>
              <a:t>Total Cost of incidents approximately </a:t>
            </a:r>
            <a:r>
              <a:rPr lang="en-US" b="1" dirty="0">
                <a:solidFill>
                  <a:srgbClr val="77B149"/>
                </a:solidFill>
              </a:rPr>
              <a:t>$33.8 million</a:t>
            </a:r>
            <a:r>
              <a:rPr lang="en-US" dirty="0"/>
              <a:t> </a:t>
            </a:r>
            <a:r>
              <a:rPr lang="en-US" sz="1600" dirty="0"/>
              <a:t>or</a:t>
            </a:r>
            <a:r>
              <a:rPr lang="en-US" dirty="0"/>
              <a:t> </a:t>
            </a:r>
            <a:r>
              <a:rPr lang="en-US" b="1" dirty="0">
                <a:solidFill>
                  <a:srgbClr val="77B149"/>
                </a:solidFill>
              </a:rPr>
              <a:t>$2500 per minute</a:t>
            </a:r>
            <a:r>
              <a:rPr lang="en-US" dirty="0"/>
              <a:t> </a:t>
            </a:r>
            <a:r>
              <a:rPr lang="en-US" sz="1600" dirty="0"/>
              <a:t>down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F4D1FDE7-4531-3C88-2A20-1EABF3FB96BA}"/>
              </a:ext>
            </a:extLst>
          </p:cNvPr>
          <p:cNvGrpSpPr/>
          <p:nvPr/>
        </p:nvGrpSpPr>
        <p:grpSpPr>
          <a:xfrm>
            <a:off x="10783170" y="0"/>
            <a:ext cx="1369671" cy="798653"/>
            <a:chOff x="10783170" y="0"/>
            <a:chExt cx="1369671" cy="798653"/>
          </a:xfrm>
        </p:grpSpPr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A0E6933F-12B8-8C40-0DF1-5D3D4ABD1D7A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643DEE3-BB72-EA75-7286-1C8B93329915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FA05AD2C-BC0B-4796-1D2E-F27605ABF2A7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04191AFF-9C37-EF73-DFDD-7CC31AE4981C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B57E5BA3-9801-2A25-66D4-611E376FB9AC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68" name="Rectangle: Rounded Corners 67">
                  <a:extLst>
                    <a:ext uri="{FF2B5EF4-FFF2-40B4-BE49-F238E27FC236}">
                      <a16:creationId xmlns:a16="http://schemas.microsoft.com/office/drawing/2014/main" id="{4CFFBF03-A303-C6AB-12A3-36684FE5A114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Rectangle: Rounded Corners 68">
                  <a:extLst>
                    <a:ext uri="{FF2B5EF4-FFF2-40B4-BE49-F238E27FC236}">
                      <a16:creationId xmlns:a16="http://schemas.microsoft.com/office/drawing/2014/main" id="{FD45F98F-3DD2-62EB-FE0E-D09642AD59FF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0" name="Rectangle: Rounded Corners 69">
                  <a:extLst>
                    <a:ext uri="{FF2B5EF4-FFF2-40B4-BE49-F238E27FC236}">
                      <a16:creationId xmlns:a16="http://schemas.microsoft.com/office/drawing/2014/main" id="{04A6868B-5D38-3C97-4FB6-B878C70B47D1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1" name="Rectangle: Rounded Corners 70">
                  <a:extLst>
                    <a:ext uri="{FF2B5EF4-FFF2-40B4-BE49-F238E27FC236}">
                      <a16:creationId xmlns:a16="http://schemas.microsoft.com/office/drawing/2014/main" id="{5AC02678-6E7F-DE3F-3FF2-A500E6AB279C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Rectangle: Rounded Corners 71">
                  <a:extLst>
                    <a:ext uri="{FF2B5EF4-FFF2-40B4-BE49-F238E27FC236}">
                      <a16:creationId xmlns:a16="http://schemas.microsoft.com/office/drawing/2014/main" id="{9860F3FA-C3B9-08BB-6818-9FCF4EE961E0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3" name="Rectangle: Rounded Corners 72">
                  <a:extLst>
                    <a:ext uri="{FF2B5EF4-FFF2-40B4-BE49-F238E27FC236}">
                      <a16:creationId xmlns:a16="http://schemas.microsoft.com/office/drawing/2014/main" id="{9A6967CA-1E04-26D2-4898-A57260586524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8198A9BB-EF22-DB40-A1CF-4F39A45C0C70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006E39E0-4585-C56B-8DB9-D69D3ECEF372}"/>
              </a:ext>
            </a:extLst>
          </p:cNvPr>
          <p:cNvSpPr txBox="1"/>
          <p:nvPr/>
        </p:nvSpPr>
        <p:spPr>
          <a:xfrm>
            <a:off x="327125" y="1709115"/>
            <a:ext cx="21598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Hours per Month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DC09BB-665F-22EA-B2B0-6472D6731946}"/>
              </a:ext>
            </a:extLst>
          </p:cNvPr>
          <p:cNvSpPr txBox="1"/>
          <p:nvPr/>
        </p:nvSpPr>
        <p:spPr>
          <a:xfrm>
            <a:off x="851469" y="2316955"/>
            <a:ext cx="3662658" cy="681038"/>
          </a:xfrm>
          <a:prstGeom prst="roundRect">
            <a:avLst/>
          </a:prstGeom>
          <a:solidFill>
            <a:srgbClr val="E4E4E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77B149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77B149"/>
                </a:solidFill>
              </a:rPr>
              <a:t>78% </a:t>
            </a:r>
            <a:r>
              <a:rPr lang="en-US" sz="1600" dirty="0"/>
              <a:t>of incidents were software related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6F5BFD-B8F8-E13B-848C-9E906E28A2AA}"/>
              </a:ext>
            </a:extLst>
          </p:cNvPr>
          <p:cNvSpPr txBox="1"/>
          <p:nvPr/>
        </p:nvSpPr>
        <p:spPr>
          <a:xfrm>
            <a:off x="4589918" y="3639738"/>
            <a:ext cx="2866574" cy="681038"/>
          </a:xfrm>
          <a:prstGeom prst="roundRect">
            <a:avLst/>
          </a:prstGeom>
          <a:solidFill>
            <a:srgbClr val="E4E4E4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>
              <a:buClr>
                <a:srgbClr val="77B149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b="1" dirty="0">
                <a:solidFill>
                  <a:srgbClr val="77B149"/>
                </a:solidFill>
              </a:rPr>
              <a:t>67%</a:t>
            </a:r>
            <a:r>
              <a:rPr lang="en-US" sz="1600" dirty="0"/>
              <a:t> of incidents lasted over 24 hours </a:t>
            </a:r>
          </a:p>
        </p:txBody>
      </p:sp>
      <p:pic>
        <p:nvPicPr>
          <p:cNvPr id="9" name="Slide 4 Audio ">
            <a:hlinkClick r:id="" action="ppaction://media"/>
            <a:extLst>
              <a:ext uri="{FF2B5EF4-FFF2-40B4-BE49-F238E27FC236}">
                <a16:creationId xmlns:a16="http://schemas.microsoft.com/office/drawing/2014/main" id="{B7F864F1-8586-EDC1-F929-A8CFE7264E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3594" y="60879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464684"/>
      </p:ext>
    </p:extLst>
  </p:cSld>
  <p:clrMapOvr>
    <a:masterClrMapping/>
  </p:clrMapOvr>
  <p:transition advClick="0" advTm="66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4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32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3333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56" grpId="0" animBg="1"/>
      <p:bldP spid="57" grpId="0" animBg="1"/>
      <p:bldP spid="58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Isosceles Triangle 28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pic>
        <p:nvPicPr>
          <p:cNvPr id="14" name="Picture 13" descr="Woman using computer in factory">
            <a:extLst>
              <a:ext uri="{FF2B5EF4-FFF2-40B4-BE49-F238E27FC236}">
                <a16:creationId xmlns:a16="http://schemas.microsoft.com/office/drawing/2014/main" id="{1FE479D2-12F9-8118-FACC-DF1EBCF5F83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909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3" name="Parallelogram 32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1AFA0B-1E08-D9DD-AE00-D929A2DAB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2038" y="245281"/>
            <a:ext cx="4246776" cy="1041722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en-US" sz="3200" b="1" dirty="0">
                <a:solidFill>
                  <a:schemeClr val="tx1"/>
                </a:solidFill>
              </a:rPr>
              <a:t>Key Benefits of Regular Software Upgrades    </a:t>
            </a:r>
            <a:r>
              <a:rPr lang="en-US" sz="130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(Datek Solutions, 2019)</a:t>
            </a:r>
            <a:endParaRPr lang="en-US" sz="1300" b="1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A3CBFA-44B1-BB5C-3FC3-310A2242B0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3831" y="1291241"/>
            <a:ext cx="4736437" cy="47803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rgbClr val="77B149"/>
                </a:solidFill>
              </a:rPr>
              <a:t>Better Security</a:t>
            </a:r>
            <a:r>
              <a:rPr lang="en-US" dirty="0">
                <a:solidFill>
                  <a:schemeClr val="tx1"/>
                </a:solidFill>
              </a:rPr>
              <a:t> – removing known vulnerabilities</a:t>
            </a:r>
          </a:p>
          <a:p>
            <a:r>
              <a:rPr lang="en-US" sz="2400" dirty="0">
                <a:solidFill>
                  <a:srgbClr val="77B149"/>
                </a:solidFill>
              </a:rPr>
              <a:t>Increased Efficiency </a:t>
            </a:r>
            <a:r>
              <a:rPr lang="en-US" dirty="0">
                <a:solidFill>
                  <a:schemeClr val="tx1"/>
                </a:solidFill>
              </a:rPr>
              <a:t>– systems run faster with fewer errors</a:t>
            </a:r>
          </a:p>
          <a:p>
            <a:r>
              <a:rPr lang="en-US" sz="2400" dirty="0">
                <a:solidFill>
                  <a:srgbClr val="77B149"/>
                </a:solidFill>
              </a:rPr>
              <a:t>Compatibility</a:t>
            </a:r>
            <a:r>
              <a:rPr lang="en-US" dirty="0">
                <a:solidFill>
                  <a:schemeClr val="tx1"/>
                </a:solidFill>
              </a:rPr>
              <a:t> – reduction in integration issues</a:t>
            </a:r>
          </a:p>
          <a:p>
            <a:r>
              <a:rPr lang="en-US" sz="2400" dirty="0">
                <a:solidFill>
                  <a:srgbClr val="77B149"/>
                </a:solidFill>
              </a:rPr>
              <a:t>Reduced Maintenance Costs </a:t>
            </a:r>
            <a:r>
              <a:rPr lang="en-US" dirty="0">
                <a:solidFill>
                  <a:schemeClr val="tx1"/>
                </a:solidFill>
              </a:rPr>
              <a:t>– fewer disruptions means less time repairing systems</a:t>
            </a:r>
          </a:p>
          <a:p>
            <a:r>
              <a:rPr lang="en-US" sz="2400" dirty="0">
                <a:solidFill>
                  <a:srgbClr val="77B149"/>
                </a:solidFill>
              </a:rPr>
              <a:t>Happier Employees </a:t>
            </a:r>
            <a:r>
              <a:rPr lang="en-US" dirty="0">
                <a:solidFill>
                  <a:schemeClr val="tx1"/>
                </a:solidFill>
              </a:rPr>
              <a:t>-  less frustration due to smoother operations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7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9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16C53E8-9310-9B00-EC60-4B5D3E3C548B}"/>
              </a:ext>
            </a:extLst>
          </p:cNvPr>
          <p:cNvGrpSpPr/>
          <p:nvPr/>
        </p:nvGrpSpPr>
        <p:grpSpPr>
          <a:xfrm>
            <a:off x="10783170" y="0"/>
            <a:ext cx="1369671" cy="798653"/>
            <a:chOff x="10783170" y="0"/>
            <a:chExt cx="1369671" cy="798653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9A58ED68-9B6C-6E58-A089-EFC839D1F1EC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896C7E58-C037-0800-6061-EE8CF1B65F84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7B88666-7A25-F188-57C1-F06A354D105F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69A963B7-C19B-7451-88E8-4EA23A1888C4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9D63E20-4388-35D8-B8F9-6B6165CFFF47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DF8C69C5-6BBF-06C1-DF34-7853B0BA6CA9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Rectangle: Rounded Corners 45">
                  <a:extLst>
                    <a:ext uri="{FF2B5EF4-FFF2-40B4-BE49-F238E27FC236}">
                      <a16:creationId xmlns:a16="http://schemas.microsoft.com/office/drawing/2014/main" id="{B7ADF280-07E0-4F23-EFC1-E4A2AD828B60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Rectangle: Rounded Corners 47">
                  <a:extLst>
                    <a:ext uri="{FF2B5EF4-FFF2-40B4-BE49-F238E27FC236}">
                      <a16:creationId xmlns:a16="http://schemas.microsoft.com/office/drawing/2014/main" id="{1679E0AB-5CDA-7283-47EF-9288A01E3853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0" name="Rectangle: Rounded Corners 49">
                  <a:extLst>
                    <a:ext uri="{FF2B5EF4-FFF2-40B4-BE49-F238E27FC236}">
                      <a16:creationId xmlns:a16="http://schemas.microsoft.com/office/drawing/2014/main" id="{F7AF2FE7-1604-1827-945C-5FB62A78440C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" name="Rectangle: Rounded Corners 51">
                  <a:extLst>
                    <a:ext uri="{FF2B5EF4-FFF2-40B4-BE49-F238E27FC236}">
                      <a16:creationId xmlns:a16="http://schemas.microsoft.com/office/drawing/2014/main" id="{789BE9A5-0292-2FBD-CDA6-A165CA39C6B8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3" name="Rectangle: Rounded Corners 52">
                  <a:extLst>
                    <a:ext uri="{FF2B5EF4-FFF2-40B4-BE49-F238E27FC236}">
                      <a16:creationId xmlns:a16="http://schemas.microsoft.com/office/drawing/2014/main" id="{F0440F05-6A63-432F-A53F-0AF1A9471879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74A05466-F2C1-2D8E-92E0-7B5D874C2FCB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  <p:pic>
        <p:nvPicPr>
          <p:cNvPr id="4" name="Slide 5 Audio ">
            <a:hlinkClick r:id="" action="ppaction://media"/>
            <a:extLst>
              <a:ext uri="{FF2B5EF4-FFF2-40B4-BE49-F238E27FC236}">
                <a16:creationId xmlns:a16="http://schemas.microsoft.com/office/drawing/2014/main" id="{9091F454-B4A7-6325-1156-748F8E192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54517" y="61855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037201"/>
      </p:ext>
    </p:extLst>
  </p:cSld>
  <p:clrMapOvr>
    <a:masterClrMapping/>
  </p:clrMapOvr>
  <p:transition advClick="0" advTm="79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9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7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14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3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36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6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62F3AC2-2B1A-D870-47E9-9B5555DDA76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r="34733" b="-445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C7AED6-7B97-0185-35ED-FF81BF1C4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Yearly Software Upgrade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280DD-9DA8-0D5A-C9DE-AFECFBF5B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400" y="2113087"/>
            <a:ext cx="5221372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b="1" u="sng" dirty="0">
                <a:solidFill>
                  <a:srgbClr val="77B149"/>
                </a:solidFill>
              </a:rPr>
              <a:t>Preparation prevents vulnerabilities</a:t>
            </a:r>
            <a:r>
              <a:rPr lang="en-US" dirty="0"/>
              <a:t> before they become a threat.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dirty="0"/>
              <a:t>An estimated </a:t>
            </a:r>
            <a:r>
              <a:rPr lang="en-US" b="1" dirty="0">
                <a:solidFill>
                  <a:srgbClr val="77B149"/>
                </a:solidFill>
              </a:rPr>
              <a:t>$26.7 million</a:t>
            </a:r>
            <a:r>
              <a:rPr lang="en-US" dirty="0"/>
              <a:t> will be saved on average per year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dirty="0"/>
          </a:p>
          <a:p>
            <a:pPr marL="0" indent="0" algn="ctr">
              <a:lnSpc>
                <a:spcPct val="90000"/>
              </a:lnSpc>
              <a:buNone/>
            </a:pPr>
            <a:r>
              <a:rPr lang="en-US" sz="2400" b="1" dirty="0">
                <a:solidFill>
                  <a:srgbClr val="77B149"/>
                </a:solidFill>
              </a:rPr>
              <a:t>Approve a comprehensive action plan to schedule regular software upgrades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9F6CDC3-BAC7-27FA-B13B-970DDF5BEE3D}"/>
              </a:ext>
            </a:extLst>
          </p:cNvPr>
          <p:cNvGrpSpPr/>
          <p:nvPr/>
        </p:nvGrpSpPr>
        <p:grpSpPr>
          <a:xfrm>
            <a:off x="6220576" y="1319514"/>
            <a:ext cx="5455433" cy="3163747"/>
            <a:chOff x="10783170" y="0"/>
            <a:chExt cx="1369671" cy="79865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3AB8B67-64AF-C155-ED09-D5ABC424AA3A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6DBC9D0-5B02-2F76-454B-65091DA29074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8A87E658-6E3D-650F-7D02-D9EE3838E8B4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EE2200C6-D5FF-CDE9-1F3D-57D6CC0AD786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F96BD8BA-2EB5-411C-F632-7AAD18BB5120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75" name="Rectangle: Rounded Corners 74">
                  <a:extLst>
                    <a:ext uri="{FF2B5EF4-FFF2-40B4-BE49-F238E27FC236}">
                      <a16:creationId xmlns:a16="http://schemas.microsoft.com/office/drawing/2014/main" id="{DAE26CC8-E77E-0229-A059-60F197AB23E9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Rectangle: Rounded Corners 75">
                  <a:extLst>
                    <a:ext uri="{FF2B5EF4-FFF2-40B4-BE49-F238E27FC236}">
                      <a16:creationId xmlns:a16="http://schemas.microsoft.com/office/drawing/2014/main" id="{E244F343-245A-8E51-56D6-0F9438BC4798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7" name="Rectangle: Rounded Corners 76">
                  <a:extLst>
                    <a:ext uri="{FF2B5EF4-FFF2-40B4-BE49-F238E27FC236}">
                      <a16:creationId xmlns:a16="http://schemas.microsoft.com/office/drawing/2014/main" id="{9CBCDF97-780A-747F-7388-15E5AAB4D182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: Rounded Corners 78">
                  <a:extLst>
                    <a:ext uri="{FF2B5EF4-FFF2-40B4-BE49-F238E27FC236}">
                      <a16:creationId xmlns:a16="http://schemas.microsoft.com/office/drawing/2014/main" id="{828B926A-42D3-2CA1-9CB6-952F234D5355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: Rounded Corners 79">
                  <a:extLst>
                    <a:ext uri="{FF2B5EF4-FFF2-40B4-BE49-F238E27FC236}">
                      <a16:creationId xmlns:a16="http://schemas.microsoft.com/office/drawing/2014/main" id="{B2EAD359-D136-9902-F58C-F444845E3848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: Rounded Corners 80">
                  <a:extLst>
                    <a:ext uri="{FF2B5EF4-FFF2-40B4-BE49-F238E27FC236}">
                      <a16:creationId xmlns:a16="http://schemas.microsoft.com/office/drawing/2014/main" id="{5B33E89B-A44A-991C-A3F9-E9E41CD60BCE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2F55826C-A23D-7BD1-318D-AA238BA19F95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  <p:pic>
        <p:nvPicPr>
          <p:cNvPr id="4" name="Slide 6 Audio ">
            <a:hlinkClick r:id="" action="ppaction://media"/>
            <a:extLst>
              <a:ext uri="{FF2B5EF4-FFF2-40B4-BE49-F238E27FC236}">
                <a16:creationId xmlns:a16="http://schemas.microsoft.com/office/drawing/2014/main" id="{F2EA1423-365B-5A6A-7A28-AA58B87C92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68005" y="62129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211136"/>
      </p:ext>
    </p:extLst>
  </p:cSld>
  <p:clrMapOvr>
    <a:masterClrMapping/>
  </p:clrMapOvr>
  <p:transition advClick="0" advTm="69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13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8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4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D6BC9EB-F181-48AB-BCA2-3D1DB20D2D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B54FDF-7590-6DC3-3AA9-72D1FA34D5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6" y="999460"/>
            <a:ext cx="5698067" cy="4479852"/>
          </a:xfrm>
        </p:spPr>
        <p:txBody>
          <a:bodyPr anchor="ctr">
            <a:normAutofit/>
          </a:bodyPr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53A373-9CAF-1D0E-1F51-F477322B4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1971" y="999460"/>
            <a:ext cx="3123620" cy="4479852"/>
          </a:xfrm>
        </p:spPr>
        <p:txBody>
          <a:bodyPr anchor="ctr">
            <a:normAutofit/>
          </a:bodyPr>
          <a:lstStyle/>
          <a:p>
            <a:pPr algn="l"/>
            <a:endParaRPr lang="en-US" dirty="0"/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D33AAA80-39DC-4020-9BFF-0718F35C7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C5D90B-7EE3-4D26-AB7D-A5A3A6E11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39186"/>
            <a:ext cx="0" cy="3200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1177F295-741F-4EFF-B0CA-BE69295ADA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11349404" y="1217756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803D921-FF64-7F19-9893-624FDF8959B8}"/>
              </a:ext>
            </a:extLst>
          </p:cNvPr>
          <p:cNvGrpSpPr/>
          <p:nvPr/>
        </p:nvGrpSpPr>
        <p:grpSpPr>
          <a:xfrm>
            <a:off x="10783170" y="0"/>
            <a:ext cx="1369671" cy="798653"/>
            <a:chOff x="10783170" y="0"/>
            <a:chExt cx="1369671" cy="798653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505CDF6A-85FB-D236-489A-C0A09DEEA1FC}"/>
                </a:ext>
              </a:extLst>
            </p:cNvPr>
            <p:cNvSpPr/>
            <p:nvPr/>
          </p:nvSpPr>
          <p:spPr>
            <a:xfrm>
              <a:off x="10783170" y="0"/>
              <a:ext cx="1369671" cy="798653"/>
            </a:xfrm>
            <a:prstGeom prst="ellipse">
              <a:avLst/>
            </a:prstGeom>
            <a:solidFill>
              <a:srgbClr val="E4E4E4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4737827-FA05-DBA1-8B25-D98DC7C840CF}"/>
                </a:ext>
              </a:extLst>
            </p:cNvPr>
            <p:cNvGrpSpPr/>
            <p:nvPr/>
          </p:nvGrpSpPr>
          <p:grpSpPr>
            <a:xfrm>
              <a:off x="10945994" y="176702"/>
              <a:ext cx="1064871" cy="437228"/>
              <a:chOff x="2759710" y="1776882"/>
              <a:chExt cx="3746557" cy="1294289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1E87550-A2B2-477A-BB5F-CE9DDCA5FBC2}"/>
                  </a:ext>
                </a:extLst>
              </p:cNvPr>
              <p:cNvSpPr/>
              <p:nvPr/>
            </p:nvSpPr>
            <p:spPr>
              <a:xfrm>
                <a:off x="2759710" y="1776882"/>
                <a:ext cx="3746557" cy="96948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prstTxWarp prst="textDeflateInflate">
                  <a:avLst>
                    <a:gd name="adj" fmla="val 33092"/>
                  </a:avLst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>
                      <a:solidFill>
                        <a:schemeClr val="accent2">
                          <a:lumMod val="60000"/>
                          <a:lumOff val="40000"/>
                        </a:schemeClr>
                      </a:solidFill>
                    </a:ln>
                    <a:solidFill>
                      <a:srgbClr val="77B149"/>
                    </a:solidFill>
                    <a:effectLst/>
                  </a:rPr>
                  <a:t>AUDIO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00D70238-3F21-F5E2-B036-08BFEB576346}"/>
                  </a:ext>
                </a:extLst>
              </p:cNvPr>
              <p:cNvSpPr/>
              <p:nvPr/>
            </p:nvSpPr>
            <p:spPr>
              <a:xfrm>
                <a:off x="3428867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FB81D4F-8C75-A41E-D15F-82D6F14C76C3}"/>
                  </a:ext>
                </a:extLst>
              </p:cNvPr>
              <p:cNvGrpSpPr/>
              <p:nvPr/>
            </p:nvGrpSpPr>
            <p:grpSpPr>
              <a:xfrm>
                <a:off x="4083137" y="2101691"/>
                <a:ext cx="1147945" cy="969480"/>
                <a:chOff x="8554453" y="1445668"/>
                <a:chExt cx="1381528" cy="921781"/>
              </a:xfrm>
              <a:gradFill flip="none" rotWithShape="1">
                <a:gsLst>
                  <a:gs pos="58000">
                    <a:srgbClr val="77B149"/>
                  </a:gs>
                  <a:gs pos="77000">
                    <a:schemeClr val="accent2">
                      <a:lumMod val="40000"/>
                      <a:lumOff val="60000"/>
                      <a:shade val="100000"/>
                      <a:satMod val="11500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scene3d>
                <a:camera prst="orthographicFront"/>
                <a:lightRig rig="flood" dir="t">
                  <a:rot lat="0" lon="0" rev="3600000"/>
                </a:lightRig>
              </a:scene3d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7A29CEB1-00A9-72FD-00FA-717FB7218391}"/>
                    </a:ext>
                  </a:extLst>
                </p:cNvPr>
                <p:cNvSpPr/>
                <p:nvPr/>
              </p:nvSpPr>
              <p:spPr>
                <a:xfrm>
                  <a:off x="9035715" y="1453049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Rectangle: Rounded Corners 15">
                  <a:extLst>
                    <a:ext uri="{FF2B5EF4-FFF2-40B4-BE49-F238E27FC236}">
                      <a16:creationId xmlns:a16="http://schemas.microsoft.com/office/drawing/2014/main" id="{556CD124-166A-8D11-AEDC-9ED9BC591BB0}"/>
                    </a:ext>
                  </a:extLst>
                </p:cNvPr>
                <p:cNvSpPr/>
                <p:nvPr/>
              </p:nvSpPr>
              <p:spPr>
                <a:xfrm>
                  <a:off x="9270139" y="1445668"/>
                  <a:ext cx="180474" cy="9144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Rectangle: Rounded Corners 16">
                  <a:extLst>
                    <a:ext uri="{FF2B5EF4-FFF2-40B4-BE49-F238E27FC236}">
                      <a16:creationId xmlns:a16="http://schemas.microsoft.com/office/drawing/2014/main" id="{6CDD2AA8-7576-DA33-1A34-2F897F35FAB2}"/>
                    </a:ext>
                  </a:extLst>
                </p:cNvPr>
                <p:cNvSpPr/>
                <p:nvPr/>
              </p:nvSpPr>
              <p:spPr>
                <a:xfrm>
                  <a:off x="9514876" y="1559967"/>
                  <a:ext cx="180474" cy="6858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Rectangle: Rounded Corners 17">
                  <a:extLst>
                    <a:ext uri="{FF2B5EF4-FFF2-40B4-BE49-F238E27FC236}">
                      <a16:creationId xmlns:a16="http://schemas.microsoft.com/office/drawing/2014/main" id="{83F214EF-EED4-14C8-F5AE-43E8900CD756}"/>
                    </a:ext>
                  </a:extLst>
                </p:cNvPr>
                <p:cNvSpPr/>
                <p:nvPr/>
              </p:nvSpPr>
              <p:spPr>
                <a:xfrm>
                  <a:off x="8795084" y="1567350"/>
                  <a:ext cx="180474" cy="685799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: Rounded Corners 18">
                  <a:extLst>
                    <a:ext uri="{FF2B5EF4-FFF2-40B4-BE49-F238E27FC236}">
                      <a16:creationId xmlns:a16="http://schemas.microsoft.com/office/drawing/2014/main" id="{1E3B9798-482E-051C-B3AF-CA2A360F255E}"/>
                    </a:ext>
                  </a:extLst>
                </p:cNvPr>
                <p:cNvSpPr/>
                <p:nvPr/>
              </p:nvSpPr>
              <p:spPr>
                <a:xfrm>
                  <a:off x="8554453" y="1684167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: Rounded Corners 19">
                  <a:extLst>
                    <a:ext uri="{FF2B5EF4-FFF2-40B4-BE49-F238E27FC236}">
                      <a16:creationId xmlns:a16="http://schemas.microsoft.com/office/drawing/2014/main" id="{4727D2AB-60AE-9EE1-08A9-B327EBAD5318}"/>
                    </a:ext>
                  </a:extLst>
                </p:cNvPr>
                <p:cNvSpPr/>
                <p:nvPr/>
              </p:nvSpPr>
              <p:spPr>
                <a:xfrm>
                  <a:off x="9755507" y="1674266"/>
                  <a:ext cx="180474" cy="457200"/>
                </a:xfrm>
                <a:prstGeom prst="roundRect">
                  <a:avLst/>
                </a:prstGeom>
                <a:grpFill/>
                <a:ln>
                  <a:noFill/>
                </a:ln>
                <a:sp3d extrusionH="76200" contourW="12700" prstMaterial="dkEdge">
                  <a:bevelB prst="angle"/>
                  <a:extrusionClr>
                    <a:schemeClr val="accent2">
                      <a:lumMod val="60000"/>
                      <a:lumOff val="40000"/>
                    </a:schemeClr>
                  </a:extrusionClr>
                  <a:contourClr>
                    <a:schemeClr val="accent2">
                      <a:lumMod val="40000"/>
                      <a:lumOff val="60000"/>
                    </a:schemeClr>
                  </a:contourClr>
                </a:sp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39D5E8DC-982B-D4AC-81E4-29670EF976B4}"/>
                  </a:ext>
                </a:extLst>
              </p:cNvPr>
              <p:cNvSpPr/>
              <p:nvPr/>
            </p:nvSpPr>
            <p:spPr>
              <a:xfrm>
                <a:off x="5316522" y="2261035"/>
                <a:ext cx="609441" cy="70826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prstTxWarp prst="textPlain">
                  <a:avLst/>
                </a:prstTxWarp>
                <a:spAutoFit/>
                <a:scene3d>
                  <a:camera prst="orthographicFront"/>
                  <a:lightRig rig="harsh" dir="t"/>
                </a:scene3d>
                <a:sp3d extrusionH="57150" prstMaterial="matte">
                  <a:bevelT w="63500" h="12700" prst="angle"/>
                  <a:contourClr>
                    <a:schemeClr val="bg1">
                      <a:lumMod val="65000"/>
                    </a:schemeClr>
                  </a:contourClr>
                </a:sp3d>
              </a:bodyPr>
              <a:lstStyle/>
              <a:p>
                <a:pPr algn="ctr"/>
                <a:r>
                  <a:rPr lang="en-US" sz="5400" b="1" cap="none" spc="0" dirty="0">
                    <a:ln/>
                    <a:solidFill>
                      <a:schemeClr val="tx1">
                        <a:lumMod val="50000"/>
                        <a:lumOff val="50000"/>
                      </a:schemeClr>
                    </a:solidFill>
                    <a:effectLst/>
                  </a:rPr>
                  <a:t>P </a:t>
                </a:r>
              </a:p>
            </p:txBody>
          </p:sp>
        </p:grp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95C5082D-F091-85EE-7350-3BD85EAE14E1}"/>
              </a:ext>
            </a:extLst>
          </p:cNvPr>
          <p:cNvSpPr/>
          <p:nvPr/>
        </p:nvSpPr>
        <p:spPr>
          <a:xfrm>
            <a:off x="842598" y="999460"/>
            <a:ext cx="10307678" cy="5858540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00D033D-9D3C-40C8-5C91-4E7DE933F197}"/>
              </a:ext>
            </a:extLst>
          </p:cNvPr>
          <p:cNvSpPr txBox="1"/>
          <p:nvPr/>
        </p:nvSpPr>
        <p:spPr>
          <a:xfrm>
            <a:off x="1041724" y="955225"/>
            <a:ext cx="10267680" cy="5812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indent="-4572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Ashare, M. (2024, June 11). </a:t>
            </a:r>
            <a:r>
              <a:rPr lang="en-US" sz="18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 much does unplanned IT downtime really cost?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Retrieved from CIO Dive: https://www.ciodive.com/news/tecnology-failures-it-downtime-enterprise-cost-billions-splunk/718657/#:~:text=Individual%20companies%20stand%20to%20lose,might%20undermine%20their%20job%20security.</a:t>
            </a:r>
          </a:p>
          <a:p>
            <a:pPr marL="457200" marR="0" indent="-4572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Baker, L. (2022, November 23). </a:t>
            </a:r>
            <a:r>
              <a:rPr lang="en-US" sz="18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Top 10 Most Common Cause of Data Breach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News From Wales: https://newsfromwales.co.uk/the-top-10-most-common-cause-of-data-breach/#:~:text=Weak%20passwords%20and%20stolen%20credentials%20will%20always,breaches%20caused%20by%20weak%20or%20stolen%20passwords.</a:t>
            </a:r>
          </a:p>
          <a:p>
            <a:pPr marL="457200" marR="0" indent="-4572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Datek Solutions. (2019). </a:t>
            </a:r>
            <a:r>
              <a:rPr lang="en-US" sz="18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 Reasons Why It's Important to Update Your Systems Regularly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Datek Solutions: https://www.datek.co.uk/blog/software-update</a:t>
            </a:r>
          </a:p>
          <a:p>
            <a:pPr marL="457200" marR="0" indent="-4572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Moore, J. (2024). </a:t>
            </a:r>
            <a:r>
              <a:rPr lang="en-US" sz="18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Software Can Save Your Company Money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</a:t>
            </a:r>
            <a:r>
              <a:rPr lang="en-US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Baires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Dev Blog: https://www.bairesdev.com/blog/new-software-can-save-your-company-money/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Reed, J. (2023, October 11). </a:t>
            </a:r>
            <a:r>
              <a:rPr lang="en-US" sz="1800" i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 years in review: Cost of a Data Breach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from Security Intelligence: 	https://securityintelligence.com/articles/cost-of-a-data-breach-10-years-in-review/</a:t>
            </a:r>
          </a:p>
          <a:p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*All images in the presentation were Microsoft 365 stock images and, according to Microsoft, do not require any acknowledgment for use in this presentation.*</a:t>
            </a:r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75AEA56-AC82-4266-66F0-BE205D8CFF4A}"/>
              </a:ext>
            </a:extLst>
          </p:cNvPr>
          <p:cNvSpPr txBox="1"/>
          <p:nvPr/>
        </p:nvSpPr>
        <p:spPr>
          <a:xfrm>
            <a:off x="1041724" y="176702"/>
            <a:ext cx="85999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Acknowledgments</a:t>
            </a:r>
          </a:p>
        </p:txBody>
      </p:sp>
    </p:spTree>
    <p:extLst>
      <p:ext uri="{BB962C8B-B14F-4D97-AF65-F5344CB8AC3E}">
        <p14:creationId xmlns:p14="http://schemas.microsoft.com/office/powerpoint/2010/main" val="338382278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flection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40000"/>
                <a:lumMod val="105000"/>
              </a:schemeClr>
            </a:gs>
            <a:gs pos="41000">
              <a:schemeClr val="phClr">
                <a:tint val="57000"/>
                <a:satMod val="160000"/>
                <a:lumMod val="99000"/>
              </a:schemeClr>
            </a:gs>
            <a:gs pos="100000">
              <a:schemeClr val="phClr">
                <a:tint val="80000"/>
                <a:satMod val="18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7000"/>
                <a:satMod val="115000"/>
                <a:lumMod val="114000"/>
              </a:schemeClr>
            </a:gs>
            <a:gs pos="60000">
              <a:schemeClr val="phClr">
                <a:tint val="100000"/>
                <a:shade val="96000"/>
                <a:satMod val="100000"/>
                <a:lumMod val="108000"/>
              </a:schemeClr>
            </a:gs>
            <a:gs pos="100000">
              <a:schemeClr val="phClr">
                <a:shade val="91000"/>
                <a:sat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50800" dist="31750" dir="5400000" sy="98000" rotWithShape="0">
              <a:srgbClr val="000000">
                <a:alpha val="47000"/>
              </a:srgbClr>
            </a:outerShdw>
          </a:effectLst>
          <a:scene3d>
            <a:camera prst="orthographicFront">
              <a:rot lat="0" lon="0" rev="0"/>
            </a:camera>
            <a:lightRig rig="twoPt" dir="t">
              <a:rot lat="0" lon="0" rev="4800000"/>
            </a:lightRig>
          </a:scene3d>
          <a:sp3d prstMaterial="matte">
            <a:bevelT w="25400" h="44450"/>
          </a:sp3d>
        </a:effectStyle>
        <a:effectStyle>
          <a:effectLst>
            <a:reflection blurRad="25400" stA="32000" endPos="28000" dist="8889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9106</TotalTime>
  <Words>719</Words>
  <Application>Microsoft Office PowerPoint</Application>
  <PresentationFormat>Widescreen</PresentationFormat>
  <Paragraphs>77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Arial</vt:lpstr>
      <vt:lpstr>Calibri</vt:lpstr>
      <vt:lpstr>Trebuchet MS</vt:lpstr>
      <vt:lpstr>Wingdings</vt:lpstr>
      <vt:lpstr>Wingdings 3</vt:lpstr>
      <vt:lpstr>Facet</vt:lpstr>
      <vt:lpstr>Yearly Software Upgrades</vt:lpstr>
      <vt:lpstr>Growing Concerns of Vulnerabilities Over Time</vt:lpstr>
      <vt:lpstr>Top Reasons For Vulnerability</vt:lpstr>
      <vt:lpstr>AudioPop Impact</vt:lpstr>
      <vt:lpstr>Key Benefits of Regular Software Upgrades    (Datek Solutions, 2019)</vt:lpstr>
      <vt:lpstr>Yearly Software Upgrade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Gentile</dc:creator>
  <cp:lastModifiedBy>Michael Gentile</cp:lastModifiedBy>
  <cp:revision>26</cp:revision>
  <dcterms:created xsi:type="dcterms:W3CDTF">2024-09-14T13:45:59Z</dcterms:created>
  <dcterms:modified xsi:type="dcterms:W3CDTF">2024-09-22T00:10:50Z</dcterms:modified>
</cp:coreProperties>
</file>

<file path=docProps/thumbnail.jpeg>
</file>